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7"/>
  </p:notesMasterIdLst>
  <p:handoutMasterIdLst>
    <p:handoutMasterId r:id="rId68"/>
  </p:handoutMasterIdLst>
  <p:sldIdLst>
    <p:sldId id="304" r:id="rId2"/>
    <p:sldId id="257" r:id="rId3"/>
    <p:sldId id="350" r:id="rId4"/>
    <p:sldId id="258" r:id="rId5"/>
    <p:sldId id="351" r:id="rId6"/>
    <p:sldId id="314" r:id="rId7"/>
    <p:sldId id="318" r:id="rId8"/>
    <p:sldId id="360" r:id="rId9"/>
    <p:sldId id="322" r:id="rId10"/>
    <p:sldId id="366" r:id="rId11"/>
    <p:sldId id="319" r:id="rId12"/>
    <p:sldId id="323" r:id="rId13"/>
    <p:sldId id="320" r:id="rId14"/>
    <p:sldId id="352" r:id="rId15"/>
    <p:sldId id="263" r:id="rId16"/>
    <p:sldId id="267" r:id="rId17"/>
    <p:sldId id="264" r:id="rId18"/>
    <p:sldId id="265" r:id="rId19"/>
    <p:sldId id="266" r:id="rId20"/>
    <p:sldId id="353" r:id="rId21"/>
    <p:sldId id="268" r:id="rId22"/>
    <p:sldId id="305" r:id="rId23"/>
    <p:sldId id="269" r:id="rId24"/>
    <p:sldId id="306" r:id="rId25"/>
    <p:sldId id="307" r:id="rId26"/>
    <p:sldId id="309" r:id="rId27"/>
    <p:sldId id="310" r:id="rId28"/>
    <p:sldId id="363" r:id="rId29"/>
    <p:sldId id="311" r:id="rId30"/>
    <p:sldId id="336" r:id="rId31"/>
    <p:sldId id="349" r:id="rId32"/>
    <p:sldId id="313" r:id="rId33"/>
    <p:sldId id="354" r:id="rId34"/>
    <p:sldId id="362" r:id="rId35"/>
    <p:sldId id="327" r:id="rId36"/>
    <p:sldId id="328" r:id="rId37"/>
    <p:sldId id="361" r:id="rId38"/>
    <p:sldId id="331" r:id="rId39"/>
    <p:sldId id="329" r:id="rId40"/>
    <p:sldId id="279" r:id="rId41"/>
    <p:sldId id="332" r:id="rId42"/>
    <p:sldId id="338" r:id="rId43"/>
    <p:sldId id="339" r:id="rId44"/>
    <p:sldId id="337" r:id="rId45"/>
    <p:sldId id="340" r:id="rId46"/>
    <p:sldId id="341" r:id="rId47"/>
    <p:sldId id="355" r:id="rId48"/>
    <p:sldId id="342" r:id="rId49"/>
    <p:sldId id="364" r:id="rId50"/>
    <p:sldId id="344" r:id="rId51"/>
    <p:sldId id="345" r:id="rId52"/>
    <p:sldId id="356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1" r:id="rId62"/>
    <p:sldId id="290" r:id="rId63"/>
    <p:sldId id="357" r:id="rId64"/>
    <p:sldId id="297" r:id="rId65"/>
    <p:sldId id="34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0"/>
    <a:srgbClr val="0066FF"/>
    <a:srgbClr val="F8F8F8"/>
    <a:srgbClr val="FC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3"/>
    <p:restoredTop sz="92320"/>
  </p:normalViewPr>
  <p:slideViewPr>
    <p:cSldViewPr snapToGrid="0" snapToObjects="1">
      <p:cViewPr varScale="1">
        <p:scale>
          <a:sx n="128" d="100"/>
          <a:sy n="128" d="100"/>
        </p:scale>
        <p:origin x="2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C902-5D22-0340-BE89-B2D9D51B3E63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7A2-52D2-1D42-99BA-25CB8037B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7A8D6-16A3-4E44-93DC-6672DE76AF3C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01133-C946-C245-A94A-954EA99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CAFA-3C0F-4D43-994F-D7619DC272E8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9.tiff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7462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01A-CD73-FD4E-B722-8D3AD332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Warning!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EEA95-97A7-D84A-AA8A-6751A3881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247" y="1513108"/>
                <a:ext cx="6964342" cy="5188633"/>
              </a:xfrm>
            </p:spPr>
            <p:txBody>
              <a:bodyPr/>
              <a:lstStyle/>
              <a:p>
                <a:r>
                  <a:rPr lang="en-US" dirty="0"/>
                  <a:t>It may be tempting to try to prove this with the inductive hypothesis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”</a:t>
                </a:r>
              </a:p>
              <a:p>
                <a:r>
                  <a:rPr lang="en-US" dirty="0"/>
                  <a:t>But that doesn’t make sense!</a:t>
                </a:r>
              </a:p>
              <a:p>
                <a:r>
                  <a:rPr lang="en-US" dirty="0"/>
                  <a:t>Formally, that’s the same as saying: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Hypothesis for n: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There is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some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so that,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Instead, we should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first…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EEEA95-97A7-D84A-AA8A-6751A3881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247" y="1513108"/>
                <a:ext cx="6964342" cy="5188633"/>
              </a:xfrm>
              <a:blipFill>
                <a:blip r:embed="rId2"/>
                <a:stretch>
                  <a:fillRect l="-1455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D823E00-A14F-404D-A97C-B179C58BCABD}"/>
              </a:ext>
            </a:extLst>
          </p:cNvPr>
          <p:cNvSpPr/>
          <p:nvPr/>
        </p:nvSpPr>
        <p:spPr>
          <a:xfrm>
            <a:off x="4062714" y="3298785"/>
            <a:ext cx="775504" cy="532435"/>
          </a:xfrm>
          <a:prstGeom prst="ellipse">
            <a:avLst/>
          </a:prstGeom>
          <a:noFill/>
          <a:ln w="5715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257C65-0B22-8940-99BE-72084755F58F}"/>
              </a:ext>
            </a:extLst>
          </p:cNvPr>
          <p:cNvSpPr/>
          <p:nvPr/>
        </p:nvSpPr>
        <p:spPr>
          <a:xfrm>
            <a:off x="1203767" y="4018345"/>
            <a:ext cx="2268638" cy="532435"/>
          </a:xfrm>
          <a:prstGeom prst="ellipse">
            <a:avLst/>
          </a:prstGeom>
          <a:noFill/>
          <a:ln w="5715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4419F-97DB-D04D-9CD8-AC9AABAA35A7}"/>
              </a:ext>
            </a:extLst>
          </p:cNvPr>
          <p:cNvSpPr txBox="1"/>
          <p:nvPr/>
        </p:nvSpPr>
        <p:spPr>
          <a:xfrm>
            <a:off x="6925638" y="2907890"/>
            <a:ext cx="199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The IH is supposed to hold for a </a:t>
            </a:r>
            <a:r>
              <a:rPr lang="en-US" i="1" dirty="0">
                <a:solidFill>
                  <a:srgbClr val="CF6E6C"/>
                </a:solidFill>
              </a:rPr>
              <a:t>specific</a:t>
            </a:r>
            <a:r>
              <a:rPr lang="en-US" dirty="0">
                <a:solidFill>
                  <a:srgbClr val="CF6E6C"/>
                </a:solidFill>
              </a:rPr>
              <a:t> 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16977-FFE9-224B-B150-5A87A5E7128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30815" y="3369555"/>
            <a:ext cx="1994823" cy="122330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EFEA3-CCBB-9D4D-A18D-28F222A3818B}"/>
              </a:ext>
            </a:extLst>
          </p:cNvPr>
          <p:cNvSpPr txBox="1"/>
          <p:nvPr/>
        </p:nvSpPr>
        <p:spPr>
          <a:xfrm>
            <a:off x="4450466" y="4620149"/>
            <a:ext cx="256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But now we are letting n be anything big enough!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347DF-FFCB-FF43-9F00-08AF0912B3E3}"/>
              </a:ext>
            </a:extLst>
          </p:cNvPr>
          <p:cNvCxnSpPr>
            <a:cxnSpLocks/>
          </p:cNvCxnSpPr>
          <p:nvPr/>
        </p:nvCxnSpPr>
        <p:spPr>
          <a:xfrm flipH="1" flipV="1">
            <a:off x="3264062" y="4550780"/>
            <a:ext cx="1186404" cy="25271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648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184546"/>
            <a:ext cx="7886700" cy="879474"/>
          </a:xfrm>
        </p:spPr>
        <p:txBody>
          <a:bodyPr>
            <a:normAutofit/>
          </a:bodyPr>
          <a:lstStyle/>
          <a:p>
            <a:r>
              <a:rPr lang="en-US" dirty="0"/>
              <a:t>Step 2: prove our guess is right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5900"/>
                <a:ext cx="8515350" cy="537210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Hypothesis: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≤10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Inductive step:  </a:t>
                </a:r>
              </a:p>
              <a:p>
                <a:pPr lvl="1"/>
                <a:r>
                  <a:rPr lang="en-US" dirty="0"/>
                  <a:t>Let k &gt; 10. Assume that the IH holds for all n so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1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300" b="1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        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??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(aka, want to show that IH holds for n=k).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There is some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</m:oMath>
                </a14:m>
                <a:r>
                  <a:rPr lang="en-US" sz="2300" dirty="0"/>
                  <a:t> so that for </a:t>
                </a:r>
                <a:r>
                  <a:rPr lang="en-US" sz="2300" dirty="0">
                    <a:solidFill>
                      <a:schemeClr val="tx1"/>
                    </a:solidFill>
                  </a:rPr>
                  <a:t>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CF6E6C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rgbClr val="FF7400"/>
                  </a:solidFill>
                </a:endParaRP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By the definition of big-Oh, T(n) = O(n).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5900"/>
                <a:ext cx="8515350" cy="5372100"/>
              </a:xfrm>
              <a:blipFill>
                <a:blip r:embed="rId2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31116" y="771779"/>
            <a:ext cx="1878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We don’t know what C should be yet!  Let’s go through the proof leaving it as “C” and then figure out what works…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5380524" y="1370054"/>
            <a:ext cx="2009631" cy="60205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4447309" y="2805013"/>
            <a:ext cx="2942846" cy="1047308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F6E6C"/>
                    </a:solidFill>
                  </a:rPr>
                  <a:t>Whatever we choose C to be, it should have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CF6E6C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blipFill>
                <a:blip r:embed="rId3"/>
                <a:stretch>
                  <a:fillRect t="-2703" r="-129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2969026" y="4861367"/>
            <a:ext cx="2748868" cy="162046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7653" y="4674220"/>
            <a:ext cx="367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Let’s solve for C and make this true!</a:t>
            </a:r>
          </a:p>
          <a:p>
            <a:pPr algn="ctr"/>
            <a:r>
              <a:rPr lang="en-US" dirty="0">
                <a:solidFill>
                  <a:srgbClr val="CF6E6C"/>
                </a:solidFill>
              </a:rPr>
              <a:t>C = 10 works. </a:t>
            </a:r>
          </a:p>
          <a:p>
            <a:pPr algn="ctr"/>
            <a:r>
              <a:rPr lang="en-US" i="1" dirty="0">
                <a:solidFill>
                  <a:srgbClr val="CF6E6C"/>
                </a:solidFill>
              </a:rPr>
              <a:t>(write out)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/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66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30" y="297305"/>
            <a:ext cx="5073881" cy="879474"/>
          </a:xfrm>
        </p:spPr>
        <p:txBody>
          <a:bodyPr>
            <a:normAutofit/>
          </a:bodyPr>
          <a:lstStyle/>
          <a:p>
            <a:r>
              <a:rPr lang="en-US" dirty="0"/>
              <a:t>Step 3: Profit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</a:t>
                </a:r>
                <a:r>
                  <a:rPr lang="en-US" dirty="0">
                    <a:solidFill>
                      <a:schemeClr val="tx1"/>
                    </a:solidFill>
                  </a:rPr>
                  <a:t>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charset="0"/>
                      </a:rPr>
                      <m:t>≤10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Let k &gt; 10. Assume that the IH holds for all n so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 lvl="1"/>
                <a:r>
                  <a:rPr lang="en-US" sz="2300" dirty="0"/>
                  <a:t>Thus, IH holds for n=k.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Then, T(n) = O(n), using the definition of big-Oh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=10.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Theorem</a:t>
                </a:r>
                <a:r>
                  <a:rPr lang="en-US" sz="3200" dirty="0">
                    <a:latin typeface="Segoe Print" panose="020008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200" b="0" dirty="0"/>
              </a:p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Proof: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blipFill>
                <a:blip r:embed="rId3"/>
                <a:stretch>
                  <a:fillRect l="-2644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/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F759C6-DD88-3A44-B6A7-4593D3BE727B}"/>
              </a:ext>
            </a:extLst>
          </p:cNvPr>
          <p:cNvSpPr txBox="1"/>
          <p:nvPr/>
        </p:nvSpPr>
        <p:spPr>
          <a:xfrm>
            <a:off x="293830" y="1000864"/>
            <a:ext cx="47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(Aka, pretend we knew this all along).</a:t>
            </a:r>
          </a:p>
        </p:txBody>
      </p:sp>
    </p:spTree>
    <p:extLst>
      <p:ext uri="{BB962C8B-B14F-4D97-AF65-F5344CB8AC3E}">
        <p14:creationId xmlns:p14="http://schemas.microsoft.com/office/powerpoint/2010/main" val="6452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substitution method can work when the master theorem doesn’t.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example, with different-sized sub-problems.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Step 1: generate a guess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Throw the kitchen sink at it.</a:t>
            </a:r>
          </a:p>
          <a:p>
            <a:r>
              <a:rPr lang="en-US" dirty="0"/>
              <a:t>Step 2: try to prove that your guess is correct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may have to leave some constants unspecified till the end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then see what they need to be for the proof to work!!</a:t>
            </a:r>
          </a:p>
          <a:p>
            <a:r>
              <a:rPr lang="en-US" dirty="0"/>
              <a:t>Step 3: profit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Pretend you didn’t do Steps 1 and 2 and write down a nice proof.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96377" y="2007705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r>
              <a:rPr lang="en-US" sz="2400" dirty="0"/>
              <a:t>from your pre-lecture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Return the </a:t>
            </a:r>
            <a:r>
              <a:rPr lang="en-US" dirty="0" err="1"/>
              <a:t>k’th</a:t>
            </a:r>
            <a:r>
              <a:rPr lang="en-US" dirty="0"/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9423" y="5206224"/>
            <a:ext cx="550310" cy="759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8154" y="4719177"/>
            <a:ext cx="16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Being sloppy about floors and ceilings!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F6E6C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On your pre-lecture exercise…</a:t>
            </a:r>
            <a:br>
              <a:rPr lang="en-US" dirty="0"/>
            </a:br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CF6E6C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your pre-lecture exercise: </a:t>
                </a:r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CF6E6C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Also on your pre-lecture exercise</a:t>
            </a:r>
            <a:br>
              <a:rPr lang="en-US" dirty="0"/>
            </a:br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F6E6C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CF6E6C"/>
                </a:solidFill>
              </a:rPr>
              <a:t>SO FAR SO GOOD.</a:t>
            </a:r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Basically,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>
                <a:blip r:embed="rId2"/>
                <a:stretch>
                  <a:fillRect l="-1325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7426411" cy="449785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Homework 1 is due tonight!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Look out for Homework 2, which will be released later today.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4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34594" y="2576116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CF6E6C"/>
              </a:solidFill>
            </a:endParaRPr>
          </a:p>
          <a:p>
            <a:pPr algn="r"/>
            <a:r>
              <a:rPr lang="en-US" dirty="0">
                <a:solidFill>
                  <a:srgbClr val="CF6E6C"/>
                </a:solidFill>
              </a:rPr>
              <a:t>(still need to figure out how to pick the pivot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r>
              <a:rPr lang="en-US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See Lecture 4 Python notebook for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Python notebook for Lecture 4, which implements this with a bunch of different pivot-selection methods.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Seems to work!</a:t>
            </a:r>
          </a:p>
          <a:p>
            <a:pPr lvl="1"/>
            <a:endParaRPr lang="en-US" dirty="0"/>
          </a:p>
          <a:p>
            <a:r>
              <a:rPr lang="en-US" dirty="0"/>
              <a:t>Check out the lecture notes for a rigorous proof based on induction that this works, with any pivot-choosing mechanism.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provably works!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Also, this is a good example of proving that a recursive algorithm is 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254A1-8923-4D42-A56B-D4B581E212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980" y="79534"/>
            <a:ext cx="1582020" cy="1611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22501-2314-BF44-9429-A76FC614328A}"/>
              </a:ext>
            </a:extLst>
          </p:cNvPr>
          <p:cNvSpPr txBox="1"/>
          <p:nvPr/>
        </p:nvSpPr>
        <p:spPr>
          <a:xfrm>
            <a:off x="5775766" y="146925"/>
            <a:ext cx="2315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Convince yourself that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1600" dirty="0">
                <a:solidFill>
                  <a:srgbClr val="7030A0"/>
                </a:solidFill>
                <a:ea typeface="Courier" charset="0"/>
                <a:cs typeface="Courier" charset="0"/>
              </a:rPr>
              <a:t> is correct!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4165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always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don’t have control over k, just over how we pick the pivot.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E17CA-1E1D-7F4C-82BD-03A053C2A79D}"/>
              </a:ext>
            </a:extLst>
          </p:cNvPr>
          <p:cNvSpPr/>
          <p:nvPr/>
        </p:nvSpPr>
        <p:spPr>
          <a:xfrm>
            <a:off x="41476" y="51124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2000" dirty="0">
                <a:solidFill>
                  <a:srgbClr val="7030A0"/>
                </a:solidFill>
              </a:rPr>
              <a:t>Think: one minute</a:t>
            </a:r>
          </a:p>
          <a:p>
            <a:pPr lvl="1" algn="r"/>
            <a:r>
              <a:rPr lang="en-US" sz="2000" dirty="0">
                <a:solidFill>
                  <a:srgbClr val="7030A0"/>
                </a:solidFill>
              </a:rPr>
              <a:t>Share: (wait) one minute</a:t>
            </a:r>
          </a:p>
        </p:txBody>
      </p:sp>
    </p:spTree>
    <p:extLst>
      <p:ext uri="{BB962C8B-B14F-4D97-AF65-F5344CB8AC3E}">
        <p14:creationId xmlns:p14="http://schemas.microsoft.com/office/powerpoint/2010/main" val="8725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49586F6-4C4A-DF44-BA89-9F20D1955C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051" y="3675758"/>
            <a:ext cx="3453372" cy="128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ADD12-EFF3-5A4E-BAAE-BEB255119663}"/>
              </a:ext>
            </a:extLst>
          </p:cNvPr>
          <p:cNvSpPr txBox="1"/>
          <p:nvPr/>
        </p:nvSpPr>
        <p:spPr>
          <a:xfrm>
            <a:off x="1242111" y="3445643"/>
            <a:ext cx="279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happens in that case?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83FB-7832-BA44-9C1A-185669D7AED7}"/>
              </a:ext>
            </a:extLst>
          </p:cNvPr>
          <p:cNvSpPr txBox="1"/>
          <p:nvPr/>
        </p:nvSpPr>
        <p:spPr>
          <a:xfrm>
            <a:off x="4699322" y="4660560"/>
            <a:ext cx="36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it’s helpful…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5205D-3062-9442-B92B-C9B54B2DD55B}"/>
              </a:ext>
            </a:extLst>
          </p:cNvPr>
          <p:cNvSpPr/>
          <p:nvPr/>
        </p:nvSpPr>
        <p:spPr>
          <a:xfrm>
            <a:off x="3918303" y="374752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solidFill>
                  <a:srgbClr val="7030A0"/>
                </a:solidFill>
              </a:rPr>
              <a:t>Think: one minute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Share: (wait) one minute</a:t>
            </a:r>
          </a:p>
        </p:txBody>
      </p:sp>
    </p:spTree>
    <p:extLst>
      <p:ext uri="{BB962C8B-B14F-4D97-AF65-F5344CB8AC3E}">
        <p14:creationId xmlns:p14="http://schemas.microsoft.com/office/powerpoint/2010/main" val="398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5" grpId="0"/>
      <p:bldP spid="10" grpId="0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439209-F59B-1449-AADB-691ADB1EE2AF}"/>
              </a:ext>
            </a:extLst>
          </p:cNvPr>
          <p:cNvSpPr txBox="1"/>
          <p:nvPr/>
        </p:nvSpPr>
        <p:spPr>
          <a:xfrm>
            <a:off x="1655180" y="6108104"/>
            <a:ext cx="37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That would be great!</a:t>
            </a:r>
          </a:p>
        </p:txBody>
      </p:sp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CF6E6C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25D-8DC9-EF4C-991B-3A41F79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</a:t>
            </a:r>
            <a:br>
              <a:rPr lang="en-US" dirty="0"/>
            </a:br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recurrence relation </a:t>
                </a:r>
                <a:r>
                  <a:rPr lang="en-US" dirty="0"/>
                  <a:t>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less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+11⋅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Two methods of 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Master theorem (aka, generalized “tree method”)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Substitution method (aka, guess and check)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6822" y="6379448"/>
            <a:ext cx="678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Lecture 4 Python notebook for code that generated this picture.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F6E6C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CF6E6C"/>
                </a:solidFill>
              </a:rPr>
              <a:t>Looks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CF6E6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5346600"/>
            <a:ext cx="5886450" cy="152677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(More on this next lecture)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741" y="5399881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454227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330200" y="473948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738254" y="336695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</a:t>
            </a:r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live in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dirty="0"/>
              <a:t>Aka, pick </a:t>
            </a:r>
            <a:r>
              <a:rPr lang="en-US" dirty="0">
                <a:solidFill>
                  <a:schemeClr val="accent4"/>
                </a:solidFill>
              </a:rPr>
              <a:t>SELECT(A, n/2)!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967" y="2497401"/>
            <a:ext cx="1912161" cy="1079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</a:t>
            </a:r>
            <a:r>
              <a:rPr lang="en-US" dirty="0">
                <a:solidFill>
                  <a:schemeClr val="accent4"/>
                </a:solidFill>
              </a:rPr>
              <a:t>approximate</a:t>
            </a:r>
            <a:r>
              <a:rPr lang="en-US" dirty="0"/>
              <a:t>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</a:t>
            </a:r>
            <a:r>
              <a:rPr lang="en-US" dirty="0">
                <a:solidFill>
                  <a:schemeClr val="accent4"/>
                </a:solidFill>
              </a:rPr>
              <a:t>about </a:t>
            </a:r>
            <a:r>
              <a:rPr lang="en-US" dirty="0"/>
              <a:t>in half!</a:t>
            </a:r>
          </a:p>
          <a:p>
            <a:r>
              <a:rPr lang="en-US" dirty="0"/>
              <a:t>Maybe this is easier!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33" y="4326543"/>
            <a:ext cx="3167501" cy="25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83" y="2534603"/>
            <a:ext cx="190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/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  <a:blipFill>
                <a:blip r:embed="rId5"/>
                <a:stretch>
                  <a:fillRect l="-21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32314F-CF22-F84E-8D6A-91947A529250}"/>
              </a:ext>
            </a:extLst>
          </p:cNvPr>
          <p:cNvSpPr txBox="1"/>
          <p:nvPr/>
        </p:nvSpPr>
        <p:spPr>
          <a:xfrm>
            <a:off x="2480829" y="6345396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STILL GOOD!</a:t>
            </a:r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7" grpId="0"/>
      <p:bldP spid="13" grpId="0" build="p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/>
              <a:t>Another </a:t>
            </a:r>
            <a:r>
              <a:rPr lang="en-US" dirty="0"/>
              <a:t>divide-and-conquer </a:t>
            </a:r>
            <a:r>
              <a:rPr lang="en-US" dirty="0" err="1"/>
              <a:t>alg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0066FF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0066FF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6E6C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CF6E6C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CF6E6C"/>
                </a:solidFill>
              </a:rPr>
              <a:t>Ideal </a:t>
            </a:r>
            <a:r>
              <a:rPr lang="en-US" i="1" dirty="0">
                <a:solidFill>
                  <a:srgbClr val="CF6E6C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456" y="4517908"/>
            <a:ext cx="1644544" cy="197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constants (that don’t depend on n).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  <a:blipFill>
                <a:blip r:embed="rId3"/>
                <a:stretch>
                  <a:fillRect l="-1366" t="-2332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" y="3368864"/>
            <a:ext cx="6794500" cy="16891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9230" y="5158854"/>
            <a:ext cx="2468084" cy="10727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powerful theorem it is</a:t>
            </a:r>
            <a:r>
              <a:rPr lang="mr-IN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0353" y="6505861"/>
            <a:ext cx="2169994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78" y="5057964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 : number of </a:t>
            </a:r>
            <a:r>
              <a:rPr lang="en-US" sz="2000" dirty="0" err="1">
                <a:solidFill>
                  <a:schemeClr val="accent1"/>
                </a:solidFill>
              </a:rPr>
              <a:t>subproblems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d : need to do </a:t>
            </a:r>
            <a:r>
              <a:rPr lang="en-US" sz="2000" dirty="0" err="1">
                <a:solidFill>
                  <a:schemeClr val="accent5"/>
                </a:solidFill>
              </a:rPr>
              <a:t>n</a:t>
            </a:r>
            <a:r>
              <a:rPr lang="en-US" sz="2000" baseline="30000" dirty="0" err="1">
                <a:solidFill>
                  <a:schemeClr val="accent5"/>
                </a:solidFill>
              </a:rPr>
              <a:t>d</a:t>
            </a:r>
            <a:r>
              <a:rPr lang="en-US" sz="2000" dirty="0">
                <a:solidFill>
                  <a:schemeClr val="accent5"/>
                </a:solidFill>
              </a:rPr>
              <a:t> work to create all the </a:t>
            </a:r>
            <a:r>
              <a:rPr lang="en-US" sz="2000" dirty="0" err="1">
                <a:solidFill>
                  <a:schemeClr val="accent5"/>
                </a:solidFill>
              </a:rPr>
              <a:t>subproblems</a:t>
            </a:r>
            <a:r>
              <a:rPr lang="en-US" sz="2000" dirty="0">
                <a:solidFill>
                  <a:schemeClr val="accent5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256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the index </a:t>
                </a:r>
                <a:r>
                  <a:rPr lang="en-US"/>
                  <a:t>of p in A</a:t>
                </a:r>
                <a:endParaRPr lang="en-US" dirty="0"/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takes time O(1)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B77A6D8-56C2-9643-9F87-D3FF8642C167}"/>
              </a:ext>
            </a:extLst>
          </p:cNvPr>
          <p:cNvGrpSpPr/>
          <p:nvPr/>
        </p:nvGrpSpPr>
        <p:grpSpPr>
          <a:xfrm>
            <a:off x="7197244" y="166530"/>
            <a:ext cx="1987319" cy="2073500"/>
            <a:chOff x="8045811" y="5589375"/>
            <a:chExt cx="1987319" cy="2073500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46AEFE3-4937-FF4A-9396-6FA04394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3018" y="5589375"/>
              <a:ext cx="1041400" cy="1148533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0810734-EA26-B841-84DD-2022AB0DD6CE}"/>
                </a:ext>
              </a:extLst>
            </p:cNvPr>
            <p:cNvSpPr txBox="1"/>
            <p:nvPr/>
          </p:nvSpPr>
          <p:spPr>
            <a:xfrm>
              <a:off x="8045811" y="6739545"/>
              <a:ext cx="19873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Why 5 and not 3? See the concept check questions!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1" animBg="1"/>
      <p:bldP spid="114" grpId="1" animBg="1"/>
      <p:bldP spid="115" grpId="1" animBg="1"/>
      <p:bldP spid="116" grpId="1" animBg="1"/>
      <p:bldP spid="117" grpId="1" animBg="1"/>
      <p:bldP spid="118" grpId="1" animBg="1"/>
      <p:bldP spid="119" grpId="1" animBg="1"/>
      <p:bldP spid="120" grpId="1" animBg="1"/>
      <p:bldP spid="121" grpId="1" animBg="1"/>
      <p:bldP spid="122" grpId="1" animBg="1"/>
      <p:bldP spid="123" grpId="1" animBg="1"/>
      <p:bldP spid="124" grpId="1" animBg="1"/>
      <p:bldP spid="125" grpId="1" animBg="1"/>
      <p:bldP spid="126" grpId="1" animBg="1"/>
      <p:bldP spid="127" grpId="1" animBg="1"/>
      <p:bldP spid="128" grpId="1" animBg="1"/>
      <p:bldP spid="129" grpId="1" animBg="1"/>
      <p:bldP spid="130" grpId="1" animBg="1"/>
      <p:bldP spid="131" grpId="1" animBg="1"/>
      <p:bldP spid="132" grpId="1" animBg="1"/>
      <p:bldP spid="133" grpId="1" animBg="1"/>
      <p:bldP spid="134" grpId="1" animBg="1"/>
      <p:bldP spid="135" grpId="1" animBg="1"/>
      <p:bldP spid="136" grpId="1" animBg="1"/>
      <p:bldP spid="137" grpId="1" animBg="1"/>
      <p:bldP spid="140" grpId="0"/>
      <p:bldP spid="1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 (see Lecture 4 Python Notebook):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4"/>
                    </a:solidFill>
                  </a:rPr>
                  <a:t>Lemma: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If we choose the pivots like this, then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r>
                  <a:rPr lang="en-US" sz="2800" dirty="0">
                    <a:solidFill>
                      <a:schemeClr val="accent4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  <a:blipFill rotWithShape="0">
                <a:blip r:embed="rId2"/>
                <a:stretch>
                  <a:fillRect l="-1647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/>
                  <a:t>Sanity Check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555" t="-14286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practice (on randomly chosen arrays) it looks </a:t>
            </a:r>
            <a:r>
              <a:rPr lang="en-US" sz="1600" b="1" dirty="0">
                <a:solidFill>
                  <a:schemeClr val="accent1"/>
                </a:solidFill>
              </a:rPr>
              <a:t>even better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/>
              <a:t>But this is a worst-case bound.</a:t>
            </a:r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A609C9-78F6-6145-9150-F7557DD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46" y="4717890"/>
            <a:ext cx="5803900" cy="186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C9AA4-4D1A-DE48-86EF-71621BDC2512}"/>
              </a:ext>
            </a:extLst>
          </p:cNvPr>
          <p:cNvSpPr txBox="1"/>
          <p:nvPr/>
        </p:nvSpPr>
        <p:spPr>
          <a:xfrm>
            <a:off x="6539697" y="4394724"/>
            <a:ext cx="280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Think: 1 minute</a:t>
            </a:r>
          </a:p>
          <a:p>
            <a:r>
              <a:rPr lang="en-US" dirty="0">
                <a:solidFill>
                  <a:srgbClr val="7030A0"/>
                </a:solidFill>
              </a:rPr>
              <a:t>Share: (wait) 1 minute</a:t>
            </a:r>
          </a:p>
        </p:txBody>
      </p:sp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ln>
                <a:solidFill>
                  <a:schemeClr val="tx1"/>
                </a:solidFill>
              </a:ln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Lemma says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 sz="180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Suppose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Courier" charset="0"/>
                  </a:rPr>
                  <a:t>Partition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 runs in time O(n)</a:t>
                </a: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Come up with a recurrence relation for T(n), the running time of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Select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, using the </a:t>
                </a:r>
                <a:r>
                  <a:rPr lang="en-US" sz="1800" b="1" dirty="0" err="1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choosePivot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 algorithm we just described.</a:t>
                </a:r>
                <a:endParaRPr lang="en-US" sz="1800" dirty="0">
                  <a:solidFill>
                    <a:schemeClr val="accent4"/>
                  </a:solidFill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blipFill>
                <a:blip r:embed="rId2"/>
                <a:stretch>
                  <a:fillRect l="-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choosePivot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5E599-047B-3F44-8E3E-90BD5916AE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701" y="1524308"/>
            <a:ext cx="1490370" cy="4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051139" y="4726859"/>
            <a:ext cx="509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Outside of CHOOSEPIVOT, there’s at most one recursive call to SELECT on array of size 7n/10 + 5.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</p:cNvCxnSpPr>
          <p:nvPr/>
        </p:nvCxnSpPr>
        <p:spPr>
          <a:xfrm flipH="1" flipV="1">
            <a:off x="5416952" y="4479403"/>
            <a:ext cx="1480805" cy="271501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452493" y="4552373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The call to CHOOSEPIVOT makes one further recursive call to SELECT on an array of size n/5.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60469" y="4280873"/>
            <a:ext cx="1583144" cy="27150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4B1137-7B5E-F64F-B234-8580D0D25FBD}"/>
              </a:ext>
            </a:extLst>
          </p:cNvPr>
          <p:cNvGrpSpPr/>
          <p:nvPr/>
        </p:nvGrpSpPr>
        <p:grpSpPr>
          <a:xfrm>
            <a:off x="2031963" y="5354389"/>
            <a:ext cx="7218023" cy="1445421"/>
            <a:chOff x="2031963" y="5354389"/>
            <a:chExt cx="7218023" cy="14454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89642B-3199-E748-B06B-0C8B9D5E5597}"/>
                </a:ext>
              </a:extLst>
            </p:cNvPr>
            <p:cNvGrpSpPr/>
            <p:nvPr/>
          </p:nvGrpSpPr>
          <p:grpSpPr>
            <a:xfrm>
              <a:off x="2031963" y="5354389"/>
              <a:ext cx="6539577" cy="1148533"/>
              <a:chOff x="3194841" y="5589375"/>
              <a:chExt cx="6539577" cy="114853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7D225A8-5C9D-8649-BFCB-FE523221D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3018" y="5589375"/>
                <a:ext cx="1041400" cy="114853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FB039-6AAA-E24B-A9D8-BAFEDF6765ED}"/>
                  </a:ext>
                </a:extLst>
              </p:cNvPr>
              <p:cNvSpPr txBox="1"/>
              <p:nvPr/>
            </p:nvSpPr>
            <p:spPr>
              <a:xfrm>
                <a:off x="3194841" y="5690544"/>
                <a:ext cx="56136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We’re going to drop the “+5” for convenience,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but it does not change the final answer. Why?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Hint: Define T’(n) := T(n+1000) and write recurrence for T’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158A4-94C8-7E47-B7ED-B62B3A2A5EB4}"/>
                </a:ext>
              </a:extLst>
            </p:cNvPr>
            <p:cNvSpPr txBox="1"/>
            <p:nvPr/>
          </p:nvSpPr>
          <p:spPr>
            <a:xfrm>
              <a:off x="6699855" y="6461256"/>
              <a:ext cx="255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</a:rPr>
                <a:t>Siggi</a:t>
              </a:r>
              <a:r>
                <a:rPr lang="en-US" sz="1600" dirty="0">
                  <a:solidFill>
                    <a:srgbClr val="7030A0"/>
                  </a:solidFill>
                </a:rPr>
                <a:t> the Studious Stork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579411" y="383504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5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CF6E6C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693954" y="174673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 1: generate a guess</a:t>
            </a:r>
          </a:p>
          <a:p>
            <a:r>
              <a:rPr lang="en-US" dirty="0"/>
              <a:t>Step 2: try to prove that your guess is correct</a:t>
            </a:r>
          </a:p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Technically we only did it for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,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not when the last term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has a big-Oh…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blipFill>
                <a:blip r:embed="rId4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458825-E6CA-F84D-8C0B-F2F11EF3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21" y="5254305"/>
            <a:ext cx="936296" cy="1168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98771-43DA-C847-890A-970B690C6CC3}"/>
              </a:ext>
            </a:extLst>
          </p:cNvPr>
          <p:cNvSpPr txBox="1"/>
          <p:nvPr/>
        </p:nvSpPr>
        <p:spPr>
          <a:xfrm>
            <a:off x="5683730" y="6445490"/>
            <a:ext cx="323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Plucky the Pedantic Penguin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convenient!  We did this at the beginning of lecture!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1"/>
      <p:bldP spid="14" grpId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2621846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not-very-slick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O(n log(n))!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20B06-DA4D-B64C-BF08-9189E40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36" y="3149858"/>
            <a:ext cx="5289995" cy="36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  <p:bldP spid="8" grpId="0"/>
      <p:bldP spid="9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Pending the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16475"/>
          </a:xfrm>
        </p:spPr>
        <p:txBody>
          <a:bodyPr>
            <a:normAutofit/>
          </a:bodyPr>
          <a:lstStyle/>
          <a:p>
            <a:r>
              <a:rPr lang="en-US" dirty="0"/>
              <a:t>It is possible to solve SELECT in time O(n).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Divide and conquer!</a:t>
            </a:r>
          </a:p>
          <a:p>
            <a:pPr lvl="1"/>
            <a:endParaRPr lang="en-US" dirty="0"/>
          </a:p>
          <a:p>
            <a:r>
              <a:rPr lang="en-US" dirty="0"/>
              <a:t>If you want a deterministic algorithm expect that a bad guy will be picking the list, </a:t>
            </a:r>
            <a:r>
              <a:rPr lang="en-US" b="1" dirty="0"/>
              <a:t>choose a pivot cleverly.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divide and conquer!</a:t>
            </a:r>
          </a:p>
          <a:p>
            <a:endParaRPr lang="en-US" dirty="0"/>
          </a:p>
          <a:p>
            <a:r>
              <a:rPr lang="en-US" dirty="0"/>
              <a:t>If you don’t expect that a bad guy will be picking the list, in practice it’s better just to </a:t>
            </a:r>
            <a:r>
              <a:rPr lang="en-US" b="1" dirty="0"/>
              <a:t>pick a random pivot.</a:t>
            </a:r>
          </a:p>
        </p:txBody>
      </p:sp>
    </p:spTree>
    <p:extLst>
      <p:ext uri="{BB962C8B-B14F-4D97-AF65-F5344CB8AC3E}">
        <p14:creationId xmlns:p14="http://schemas.microsoft.com/office/powerpoint/2010/main" val="30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5800935" y="4329311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5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en-US" dirty="0"/>
              <a:t>If time, back to the Lemma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See lecture notes for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proof</a:t>
                </a:r>
                <a:r>
                  <a:rPr lang="en-US" dirty="0"/>
                  <a:t>.</a:t>
                </a:r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0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3225931">
            <a:off x="7692193" y="975207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F6E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F6E6C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7179" y="6129338"/>
            <a:ext cx="13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(derivation on board)</a:t>
            </a:r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2378114" y="531329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80E97A-D01D-A44A-ADBA-31970C9DA228}"/>
              </a:ext>
            </a:extLst>
          </p:cNvPr>
          <p:cNvSpPr txBox="1">
            <a:spLocks/>
          </p:cNvSpPr>
          <p:nvPr/>
        </p:nvSpPr>
        <p:spPr>
          <a:xfrm>
            <a:off x="628650" y="52030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286808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2810"/>
            <a:ext cx="8143874" cy="4351338"/>
          </a:xfrm>
        </p:spPr>
        <p:txBody>
          <a:bodyPr>
            <a:normAutofit/>
          </a:bodyPr>
          <a:lstStyle/>
          <a:p>
            <a:r>
              <a:rPr lang="en-US" dirty="0"/>
              <a:t>Substitution method can work when the master theorem doesn’t.</a:t>
            </a:r>
          </a:p>
          <a:p>
            <a:pPr lvl="1"/>
            <a:endParaRPr lang="en-US" dirty="0"/>
          </a:p>
          <a:p>
            <a:r>
              <a:rPr lang="en-US" dirty="0"/>
              <a:t>One place we needed it was for SELECT.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Which we can do in time O(n)!</a:t>
            </a:r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US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1450975"/>
          </a:xfrm>
        </p:spPr>
        <p:txBody>
          <a:bodyPr/>
          <a:lstStyle/>
          <a:p>
            <a:r>
              <a:rPr lang="en-US" dirty="0"/>
              <a:t>Randomized algorithms and </a:t>
            </a:r>
            <a:r>
              <a:rPr lang="en-US" dirty="0" err="1"/>
              <a:t>QuickSort</a:t>
            </a:r>
            <a:r>
              <a:rPr lang="en-US" dirty="0"/>
              <a:t>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2149475"/>
            <a:ext cx="7886700" cy="892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7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7550" y="3041649"/>
            <a:ext cx="8426450" cy="305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Pre-lecture 5 exercise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Remember probability theory?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pre-lecture exercise will jog your memory.</a:t>
            </a:r>
          </a:p>
        </p:txBody>
      </p:sp>
    </p:spTree>
    <p:extLst>
      <p:ext uri="{BB962C8B-B14F-4D97-AF65-F5344CB8AC3E}">
        <p14:creationId xmlns:p14="http://schemas.microsoft.com/office/powerpoint/2010/main" val="2750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fun recurrence relation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when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2F93A28-8380-DE49-B1CE-C72E372A3183}"/>
              </a:ext>
            </a:extLst>
          </p:cNvPr>
          <p:cNvSpPr/>
          <p:nvPr/>
        </p:nvSpPr>
        <p:spPr>
          <a:xfrm>
            <a:off x="6632294" y="3981691"/>
            <a:ext cx="2877462" cy="11529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B1E4-F8C7-9E4B-A088-BA7DC6A359E2}"/>
              </a:ext>
            </a:extLst>
          </p:cNvPr>
          <p:cNvSpPr txBox="1"/>
          <p:nvPr/>
        </p:nvSpPr>
        <p:spPr>
          <a:xfrm>
            <a:off x="7414271" y="6407320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FC524-A364-9C4C-B391-D7AD4BBDC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285" y="5009858"/>
            <a:ext cx="1180406" cy="14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12639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D850CF-9402-1E4C-9055-F7A96636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99" y="2940994"/>
            <a:ext cx="4025027" cy="2769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45" y="12157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Step 1: guess the answer</a:t>
            </a:r>
            <a:br>
              <a:rPr lang="en-US" dirty="0"/>
            </a:b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401" y="2731626"/>
                <a:ext cx="4579364" cy="35259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Trying to work backwards gets gross fast…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can also just try it out.</a:t>
                </a:r>
              </a:p>
              <a:p>
                <a:pPr lvl="1"/>
                <a:r>
                  <a:rPr lang="en-US" sz="1800" dirty="0">
                    <a:solidFill>
                      <a:schemeClr val="accent4"/>
                    </a:solidFill>
                  </a:rPr>
                  <a:t>(see Python notebook)  </a:t>
                </a:r>
              </a:p>
              <a:p>
                <a:r>
                  <a:rPr lang="en-US" dirty="0"/>
                  <a:t>Let’s guess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try to prove it.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01" y="2731626"/>
                <a:ext cx="4579364" cy="3525970"/>
              </a:xfrm>
              <a:blipFill>
                <a:blip r:embed="rId3"/>
                <a:stretch>
                  <a:fillRect l="-2493" t="-3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for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sz="24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Base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case</m:t>
                      </m:r>
                      <m:r>
                        <m:rPr>
                          <m:nor/>
                        </m:rPr>
                        <a:rPr lang="en-US" sz="2400" dirty="0"/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when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1≤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19593749">
            <a:off x="6203464" y="3817245"/>
            <a:ext cx="232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Looks pretty linear?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D5AA12-13A8-5E40-A198-72FB14252F0C}"/>
              </a:ext>
            </a:extLst>
          </p:cNvPr>
          <p:cNvCxnSpPr>
            <a:cxnSpLocks/>
          </p:cNvCxnSpPr>
          <p:nvPr/>
        </p:nvCxnSpPr>
        <p:spPr>
          <a:xfrm>
            <a:off x="4638034" y="3834436"/>
            <a:ext cx="1531272" cy="36717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11876</TotalTime>
  <Words>4726</Words>
  <Application>Microsoft Macintosh PowerPoint</Application>
  <PresentationFormat>On-screen Show (4:3)</PresentationFormat>
  <Paragraphs>902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Athelas</vt:lpstr>
      <vt:lpstr>Bernard MT Condensed</vt:lpstr>
      <vt:lpstr>Calibri</vt:lpstr>
      <vt:lpstr>Calibri Light</vt:lpstr>
      <vt:lpstr>Cambria Math</vt:lpstr>
      <vt:lpstr>Courier</vt:lpstr>
      <vt:lpstr>Segoe Print</vt:lpstr>
      <vt:lpstr>Office Theme</vt:lpstr>
      <vt:lpstr>Lecture 4</vt:lpstr>
      <vt:lpstr>Announcements</vt:lpstr>
      <vt:lpstr>Last Time:  Solving Recurrence Relations</vt:lpstr>
      <vt:lpstr>The Master Theorem</vt:lpstr>
      <vt:lpstr>The Substitution Method</vt:lpstr>
      <vt:lpstr>The plan for today</vt:lpstr>
      <vt:lpstr>A fun recurrence relation</vt:lpstr>
      <vt:lpstr>The Substitution Method</vt:lpstr>
      <vt:lpstr>Step 1: guess the answer </vt:lpstr>
      <vt:lpstr>Aside: Warning!</vt:lpstr>
      <vt:lpstr>Step 2: prove our guess is right</vt:lpstr>
      <vt:lpstr>Step 3: Profit</vt:lpstr>
      <vt:lpstr>What have we learned?</vt:lpstr>
      <vt:lpstr>The Plan</vt:lpstr>
      <vt:lpstr>The k-SELECT problem from your pre-lecture exercise</vt:lpstr>
      <vt:lpstr>On your pre-lecture exercise… An O(nlog(n))-time algorithm</vt:lpstr>
      <vt:lpstr>Goal: An O(n)-time algorithm</vt:lpstr>
      <vt:lpstr>Also on your pre-lecture exercise How about SELECT(A,2)?</vt:lpstr>
      <vt:lpstr>SELECT(A, n/2) aka MEDIAN(A)?</vt:lpstr>
      <vt:lpstr>The Plan</vt:lpstr>
      <vt:lpstr>Idea: divide and conquer!</vt:lpstr>
      <vt:lpstr>Idea: divide and conquer!</vt:lpstr>
      <vt:lpstr>Idea continued…</vt:lpstr>
      <vt:lpstr>Pseudocode</vt:lpstr>
      <vt:lpstr>Does it work?</vt:lpstr>
      <vt:lpstr>What is the running time? Assuming we pick the pivot in time O(n)…</vt:lpstr>
      <vt:lpstr>The ideal pivot</vt:lpstr>
      <vt:lpstr>The ideal pivot</vt:lpstr>
      <vt:lpstr>The worst pivot</vt:lpstr>
      <vt:lpstr>The distinction matters!</vt:lpstr>
      <vt:lpstr>How do we pick a good pivot?</vt:lpstr>
      <vt:lpstr>How do we pick a good pivot?</vt:lpstr>
      <vt:lpstr>The Plan</vt:lpstr>
      <vt:lpstr>Approach</vt:lpstr>
      <vt:lpstr>How do we pick our ideal pivot?</vt:lpstr>
      <vt:lpstr>How about a good enough pivot?</vt:lpstr>
      <vt:lpstr>A good enough pivot</vt:lpstr>
      <vt:lpstr>Goal</vt:lpstr>
      <vt:lpstr>Another divide-and-conquer alg!</vt:lpstr>
      <vt:lpstr>How to pick the pivot </vt:lpstr>
      <vt:lpstr>CLAIM: this works divides the array approximately in half</vt:lpstr>
      <vt:lpstr>CLAIM: this works divides the array approximately in half</vt:lpstr>
      <vt:lpstr>Sanity Check |L|≤7n/10+5 and |R|≤7n/10+5</vt:lpstr>
      <vt:lpstr>How about the running time?</vt:lpstr>
      <vt:lpstr>Pseudocode</vt:lpstr>
      <vt:lpstr>How about the running time?</vt:lpstr>
      <vt:lpstr>The Plan</vt:lpstr>
      <vt:lpstr>This sounds like a job for…</vt:lpstr>
      <vt:lpstr>Recap of approach</vt:lpstr>
      <vt:lpstr>In practice?</vt:lpstr>
      <vt:lpstr>What have we learned? Pending the Lemma</vt:lpstr>
      <vt:lpstr>The Plan</vt:lpstr>
      <vt:lpstr>If time, back to the Lemma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The Plan</vt:lpstr>
      <vt:lpstr>Recap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Selection and Median </dc:title>
  <dc:creator>Mary Katherine Wootters</dc:creator>
  <cp:lastModifiedBy>Nima Anari</cp:lastModifiedBy>
  <cp:revision>207</cp:revision>
  <cp:lastPrinted>2020-01-14T23:24:57Z</cp:lastPrinted>
  <dcterms:created xsi:type="dcterms:W3CDTF">2017-04-11T15:29:54Z</dcterms:created>
  <dcterms:modified xsi:type="dcterms:W3CDTF">2022-01-12T09:09:04Z</dcterms:modified>
</cp:coreProperties>
</file>